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63" r:id="rId2"/>
    <p:sldId id="264" r:id="rId3"/>
    <p:sldId id="265" r:id="rId4"/>
    <p:sldId id="266" r:id="rId5"/>
    <p:sldId id="258" r:id="rId6"/>
    <p:sldId id="259"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32" d="100"/>
          <a:sy n="32" d="100"/>
        </p:scale>
        <p:origin x="36" y="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06F2E-4E90-4491-BE36-5B2AD19751BE}" type="datetimeFigureOut">
              <a:rPr lang="en-IN" smtClean="0"/>
              <a:t>22-07-2025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09FCC-F951-430E-87CF-56271E60A843}" type="slidenum">
              <a:rPr lang="en-IN" smtClean="0"/>
              <a:t>‹#›</a:t>
            </a:fld>
            <a:endParaRPr lang="en-IN"/>
          </a:p>
        </p:txBody>
      </p:sp>
    </p:spTree>
    <p:extLst>
      <p:ext uri="{BB962C8B-B14F-4D97-AF65-F5344CB8AC3E}">
        <p14:creationId xmlns:p14="http://schemas.microsoft.com/office/powerpoint/2010/main" val="3746269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Yearly Video Publishing Trend &amp; Forecast</a:t>
            </a:r>
            <a:endParaRPr dirty="0"/>
          </a:p>
          <a:p>
            <a:r>
              <a:rPr b="0" dirty="0"/>
              <a:t>No alt text provided</a:t>
            </a:r>
            <a:endParaRPr dirty="0"/>
          </a:p>
          <a:p>
            <a:endParaRPr dirty="0"/>
          </a:p>
          <a:p>
            <a:r>
              <a:rPr b="1" dirty="0"/>
              <a:t>Total Views Over Time</a:t>
            </a:r>
            <a:endParaRPr dirty="0"/>
          </a:p>
          <a:p>
            <a:r>
              <a:rPr b="0" dirty="0"/>
              <a:t>No alt text provided</a:t>
            </a:r>
            <a:endParaRPr dirty="0"/>
          </a:p>
          <a:p>
            <a:endParaRPr dirty="0"/>
          </a:p>
          <a:p>
            <a:r>
              <a:rPr b="1" dirty="0"/>
              <a:t>Distribution of Video View Counts</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Impact of Video Duration on Views</a:t>
            </a:r>
            <a:endParaRPr dirty="0"/>
          </a:p>
          <a:p>
            <a:r>
              <a:rPr b="0" dirty="0"/>
              <a:t>No alt text provided</a:t>
            </a:r>
            <a:endParaRPr dirty="0"/>
          </a:p>
          <a:p>
            <a:endParaRPr dirty="0"/>
          </a:p>
          <a:p>
            <a:r>
              <a:rPr b="1" dirty="0"/>
              <a:t>Do More Tags Bring More Views?</a:t>
            </a:r>
            <a:endParaRPr dirty="0"/>
          </a:p>
          <a:p>
            <a:r>
              <a:rPr b="0" dirty="0"/>
              <a:t>No alt text provided</a:t>
            </a:r>
            <a:endParaRPr dirty="0"/>
          </a:p>
          <a:p>
            <a:endParaRPr dirty="0"/>
          </a:p>
          <a:p>
            <a:r>
              <a:rPr b="1" dirty="0"/>
              <a:t>Does Title Length Influence Views?</a:t>
            </a:r>
            <a:endParaRPr dirty="0"/>
          </a:p>
          <a:p>
            <a:r>
              <a:rPr b="0" dirty="0"/>
              <a:t>No alt text provided</a:t>
            </a:r>
            <a:endParaRPr dirty="0"/>
          </a:p>
          <a:p>
            <a:endParaRPr dirty="0"/>
          </a:p>
          <a:p>
            <a:r>
              <a:rPr b="1" dirty="0"/>
              <a:t>Top Keywords Appearing in Titles</a:t>
            </a:r>
            <a:endParaRPr dirty="0"/>
          </a:p>
          <a:p>
            <a:r>
              <a:rPr b="0" dirty="0"/>
              <a:t>No alt text provided</a:t>
            </a:r>
            <a:endParaRPr dirty="0"/>
          </a:p>
          <a:p>
            <a:endParaRPr dirty="0"/>
          </a:p>
          <a:p>
            <a:r>
              <a:rPr b="1" dirty="0"/>
              <a:t>Do Views Drive Comments?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Average Engagement Rate by Day of Week</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Average Engagement Rate by Publishing Hour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Performing Videos on Our Channel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View Distribution by Video Type</a:t>
            </a:r>
            <a:endParaRPr dirty="0"/>
          </a:p>
          <a:p>
            <a:r>
              <a:rPr b="0" dirty="0"/>
              <a:t>No alt text provided</a:t>
            </a:r>
            <a:endParaRPr dirty="0"/>
          </a:p>
          <a:p>
            <a:endParaRPr dirty="0"/>
          </a:p>
          <a:p>
            <a:r>
              <a:rPr b="1" dirty="0"/>
              <a:t>High-Performing Videos with Few Tags (≤2)</a:t>
            </a:r>
            <a:endParaRPr dirty="0"/>
          </a:p>
          <a:p>
            <a:r>
              <a:rPr b="0" dirty="0"/>
              <a:t>No alt text provided</a:t>
            </a:r>
            <a:endParaRPr dirty="0"/>
          </a:p>
          <a:p>
            <a:endParaRPr dirty="0"/>
          </a:p>
          <a:p>
            <a:r>
              <a:rPr b="1" dirty="0"/>
              <a:t>Top 20 Tags Appearing Across Videos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ef225d49-40aa-4306-8c42-77ea086a3ce4/?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ef225d49-40aa-4306-8c42-77ea086a3ce4/?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ef225d49-40aa-4306-8c42-77ea086a3ce4/?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ef225d49-40aa-4306-8c42-77ea086a3ce4/?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ef225d49-40aa-4306-8c42-77ea086a3ce4/?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46E0-B8BD-4702-B84E-6E5BFF37D85A}"/>
              </a:ext>
            </a:extLst>
          </p:cNvPr>
          <p:cNvSpPr>
            <a:spLocks noGrp="1"/>
          </p:cNvSpPr>
          <p:nvPr>
            <p:ph type="ctrTitle"/>
          </p:nvPr>
        </p:nvSpPr>
        <p:spPr/>
        <p:txBody>
          <a:bodyPr>
            <a:normAutofit/>
          </a:bodyPr>
          <a:lstStyle/>
          <a:p>
            <a:r>
              <a:rPr lang="en-US" sz="9600" b="1" dirty="0">
                <a:solidFill>
                  <a:srgbClr val="FF0000"/>
                </a:solidFill>
              </a:rPr>
              <a:t>NETFLIX</a:t>
            </a:r>
            <a:endParaRPr lang="en-IN" sz="9600" b="1" dirty="0">
              <a:solidFill>
                <a:srgbClr val="FF0000"/>
              </a:solidFill>
            </a:endParaRPr>
          </a:p>
        </p:txBody>
      </p:sp>
      <p:sp>
        <p:nvSpPr>
          <p:cNvPr id="3" name="Subtitle 2">
            <a:extLst>
              <a:ext uri="{FF2B5EF4-FFF2-40B4-BE49-F238E27FC236}">
                <a16:creationId xmlns:a16="http://schemas.microsoft.com/office/drawing/2014/main" id="{64B3ADA3-8CB1-4DF0-8AAF-AED7FDD0C75E}"/>
              </a:ext>
            </a:extLst>
          </p:cNvPr>
          <p:cNvSpPr>
            <a:spLocks noGrp="1"/>
          </p:cNvSpPr>
          <p:nvPr>
            <p:ph type="subTitle" idx="1"/>
          </p:nvPr>
        </p:nvSpPr>
        <p:spPr/>
        <p:txBody>
          <a:bodyPr>
            <a:normAutofit/>
          </a:bodyPr>
          <a:lstStyle/>
          <a:p>
            <a:r>
              <a:rPr lang="en-US" sz="3600" b="1" dirty="0">
                <a:solidFill>
                  <a:schemeClr val="bg1"/>
                </a:solidFill>
              </a:rPr>
              <a:t>Analysis of Netflix India’s YouTube Channel</a:t>
            </a:r>
            <a:br>
              <a:rPr lang="en-US" sz="3600" b="1" dirty="0"/>
            </a:br>
            <a:r>
              <a:rPr lang="en-US" sz="2800" i="1" dirty="0">
                <a:solidFill>
                  <a:schemeClr val="accent2">
                    <a:lumMod val="60000"/>
                    <a:lumOff val="40000"/>
                  </a:schemeClr>
                </a:solidFill>
              </a:rPr>
              <a:t>Designed by Devika Suresh</a:t>
            </a:r>
            <a:br>
              <a:rPr lang="en-US" sz="2800" dirty="0">
                <a:solidFill>
                  <a:schemeClr val="accent2">
                    <a:lumMod val="60000"/>
                    <a:lumOff val="40000"/>
                  </a:schemeClr>
                </a:solidFill>
              </a:rPr>
            </a:br>
            <a:r>
              <a:rPr lang="en-US" sz="2800" i="1" dirty="0">
                <a:solidFill>
                  <a:schemeClr val="accent2">
                    <a:lumMod val="60000"/>
                    <a:lumOff val="40000"/>
                  </a:schemeClr>
                </a:solidFill>
              </a:rPr>
              <a:t>Social Media Analytics Team @ AtliQ Technologies</a:t>
            </a:r>
            <a:endParaRPr lang="en-IN" sz="3600" b="1" dirty="0">
              <a:solidFill>
                <a:schemeClr val="accent2">
                  <a:lumMod val="60000"/>
                  <a:lumOff val="40000"/>
                </a:schemeClr>
              </a:solidFill>
            </a:endParaRPr>
          </a:p>
        </p:txBody>
      </p:sp>
    </p:spTree>
    <p:extLst>
      <p:ext uri="{BB962C8B-B14F-4D97-AF65-F5344CB8AC3E}">
        <p14:creationId xmlns:p14="http://schemas.microsoft.com/office/powerpoint/2010/main" val="1733609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FB41-6608-475C-9F17-17A465FA2AC5}"/>
              </a:ext>
            </a:extLst>
          </p:cNvPr>
          <p:cNvSpPr>
            <a:spLocks noGrp="1"/>
          </p:cNvSpPr>
          <p:nvPr>
            <p:ph type="title"/>
          </p:nvPr>
        </p:nvSpPr>
        <p:spPr/>
        <p:txBody>
          <a:bodyPr>
            <a:normAutofit/>
          </a:bodyPr>
          <a:lstStyle/>
          <a:p>
            <a:pPr algn="ctr"/>
            <a:r>
              <a:rPr lang="en-US" sz="4800" b="1" dirty="0">
                <a:solidFill>
                  <a:srgbClr val="FF0000"/>
                </a:solidFill>
              </a:rPr>
              <a:t>Insights</a:t>
            </a:r>
            <a:endParaRPr lang="en-IN" sz="4800" b="1" dirty="0">
              <a:solidFill>
                <a:srgbClr val="FF0000"/>
              </a:solidFill>
            </a:endParaRPr>
          </a:p>
        </p:txBody>
      </p:sp>
      <p:sp>
        <p:nvSpPr>
          <p:cNvPr id="3" name="Content Placeholder 2">
            <a:extLst>
              <a:ext uri="{FF2B5EF4-FFF2-40B4-BE49-F238E27FC236}">
                <a16:creationId xmlns:a16="http://schemas.microsoft.com/office/drawing/2014/main" id="{55345145-6C66-4521-B918-66C0A97A05B0}"/>
              </a:ext>
            </a:extLst>
          </p:cNvPr>
          <p:cNvSpPr>
            <a:spLocks noGrp="1"/>
          </p:cNvSpPr>
          <p:nvPr>
            <p:ph idx="1"/>
          </p:nvPr>
        </p:nvSpPr>
        <p:spPr/>
        <p:txBody>
          <a:bodyPr/>
          <a:lstStyle/>
          <a:p>
            <a:r>
              <a:rPr lang="en-US" b="1" dirty="0">
                <a:solidFill>
                  <a:schemeClr val="bg1"/>
                </a:solidFill>
              </a:rPr>
              <a:t>Consistency is good — but spikes matter more</a:t>
            </a:r>
            <a:br>
              <a:rPr lang="en-US" dirty="0">
                <a:solidFill>
                  <a:schemeClr val="bg1"/>
                </a:solidFill>
              </a:rPr>
            </a:br>
            <a:r>
              <a:rPr lang="en-US" dirty="0">
                <a:solidFill>
                  <a:schemeClr val="bg1"/>
                </a:solidFill>
              </a:rPr>
              <a:t>Netflix India posts content steadily, but the biggest view peaks come from </a:t>
            </a:r>
            <a:r>
              <a:rPr lang="en-US" i="1" dirty="0">
                <a:solidFill>
                  <a:schemeClr val="bg1"/>
                </a:solidFill>
              </a:rPr>
              <a:t>a few viral videos</a:t>
            </a:r>
            <a:r>
              <a:rPr lang="en-US" dirty="0">
                <a:solidFill>
                  <a:schemeClr val="bg1"/>
                </a:solidFill>
              </a:rPr>
              <a:t> tied to major launches or trending topics.</a:t>
            </a:r>
            <a:br>
              <a:rPr lang="en-US" dirty="0">
                <a:solidFill>
                  <a:schemeClr val="bg1"/>
                </a:solidFill>
              </a:rPr>
            </a:br>
            <a:r>
              <a:rPr lang="en-US" b="1" dirty="0">
                <a:solidFill>
                  <a:schemeClr val="bg1"/>
                </a:solidFill>
              </a:rPr>
              <a:t>Tip:</a:t>
            </a:r>
            <a:r>
              <a:rPr lang="en-US" dirty="0">
                <a:solidFill>
                  <a:schemeClr val="bg1"/>
                </a:solidFill>
              </a:rPr>
              <a:t> Combine regular posting with a few high-impact, well-timed flagship videos.</a:t>
            </a:r>
          </a:p>
          <a:p>
            <a:r>
              <a:rPr lang="en-US" b="1" dirty="0">
                <a:solidFill>
                  <a:schemeClr val="bg1"/>
                </a:solidFill>
              </a:rPr>
              <a:t>Length, tags &amp; titles matter — but relevance matters most</a:t>
            </a:r>
            <a:br>
              <a:rPr lang="en-US" dirty="0">
                <a:solidFill>
                  <a:schemeClr val="bg1"/>
                </a:solidFill>
              </a:rPr>
            </a:br>
            <a:r>
              <a:rPr lang="en-US" dirty="0">
                <a:solidFill>
                  <a:schemeClr val="bg1"/>
                </a:solidFill>
              </a:rPr>
              <a:t>We found no simple rule that “longer videos get more views” or “more tags = higher reach.”</a:t>
            </a:r>
            <a:br>
              <a:rPr lang="en-US" dirty="0">
                <a:solidFill>
                  <a:schemeClr val="bg1"/>
                </a:solidFill>
              </a:rPr>
            </a:br>
            <a:r>
              <a:rPr lang="en-US" b="1" dirty="0">
                <a:solidFill>
                  <a:schemeClr val="bg1"/>
                </a:solidFill>
              </a:rPr>
              <a:t> Tip:</a:t>
            </a:r>
            <a:r>
              <a:rPr lang="en-US" dirty="0">
                <a:solidFill>
                  <a:schemeClr val="bg1"/>
                </a:solidFill>
              </a:rPr>
              <a:t> Focus on content that’s truly relevant to your audience rather than relying only on technical optimizations.</a:t>
            </a:r>
            <a:endParaRPr lang="en-IN" dirty="0">
              <a:solidFill>
                <a:schemeClr val="bg1"/>
              </a:solidFill>
            </a:endParaRPr>
          </a:p>
        </p:txBody>
      </p:sp>
    </p:spTree>
    <p:extLst>
      <p:ext uri="{BB962C8B-B14F-4D97-AF65-F5344CB8AC3E}">
        <p14:creationId xmlns:p14="http://schemas.microsoft.com/office/powerpoint/2010/main" val="198475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FB41-6608-475C-9F17-17A465FA2AC5}"/>
              </a:ext>
            </a:extLst>
          </p:cNvPr>
          <p:cNvSpPr>
            <a:spLocks noGrp="1"/>
          </p:cNvSpPr>
          <p:nvPr>
            <p:ph type="title"/>
          </p:nvPr>
        </p:nvSpPr>
        <p:spPr/>
        <p:txBody>
          <a:bodyPr>
            <a:normAutofit/>
          </a:bodyPr>
          <a:lstStyle/>
          <a:p>
            <a:pPr algn="ctr"/>
            <a:r>
              <a:rPr lang="en-US" sz="4800" b="1" dirty="0">
                <a:solidFill>
                  <a:srgbClr val="FF0000"/>
                </a:solidFill>
              </a:rPr>
              <a:t>Insights</a:t>
            </a:r>
            <a:endParaRPr lang="en-IN" sz="4800" b="1" dirty="0">
              <a:solidFill>
                <a:srgbClr val="FF0000"/>
              </a:solidFill>
            </a:endParaRPr>
          </a:p>
        </p:txBody>
      </p:sp>
      <p:sp>
        <p:nvSpPr>
          <p:cNvPr id="3" name="Content Placeholder 2">
            <a:extLst>
              <a:ext uri="{FF2B5EF4-FFF2-40B4-BE49-F238E27FC236}">
                <a16:creationId xmlns:a16="http://schemas.microsoft.com/office/drawing/2014/main" id="{55345145-6C66-4521-B918-66C0A97A05B0}"/>
              </a:ext>
            </a:extLst>
          </p:cNvPr>
          <p:cNvSpPr>
            <a:spLocks noGrp="1"/>
          </p:cNvSpPr>
          <p:nvPr>
            <p:ph idx="1"/>
          </p:nvPr>
        </p:nvSpPr>
        <p:spPr/>
        <p:txBody>
          <a:bodyPr/>
          <a:lstStyle/>
          <a:p>
            <a:r>
              <a:rPr lang="en-US" b="1" dirty="0">
                <a:solidFill>
                  <a:schemeClr val="bg1"/>
                </a:solidFill>
              </a:rPr>
              <a:t>Viewers engage more on weekends &amp; evenings</a:t>
            </a:r>
            <a:br>
              <a:rPr lang="en-US" dirty="0">
                <a:solidFill>
                  <a:schemeClr val="bg1"/>
                </a:solidFill>
              </a:rPr>
            </a:br>
            <a:r>
              <a:rPr lang="en-US" dirty="0">
                <a:solidFill>
                  <a:schemeClr val="bg1"/>
                </a:solidFill>
              </a:rPr>
              <a:t>Our engagement analysis shows higher average comments and views on videos published in late evenings or weekends.</a:t>
            </a:r>
            <a:br>
              <a:rPr lang="en-US" dirty="0">
                <a:solidFill>
                  <a:schemeClr val="bg1"/>
                </a:solidFill>
              </a:rPr>
            </a:br>
            <a:r>
              <a:rPr lang="en-US" b="1" dirty="0">
                <a:solidFill>
                  <a:schemeClr val="bg1"/>
                </a:solidFill>
              </a:rPr>
              <a:t> Tip:</a:t>
            </a:r>
            <a:r>
              <a:rPr lang="en-US" dirty="0">
                <a:solidFill>
                  <a:schemeClr val="bg1"/>
                </a:solidFill>
              </a:rPr>
              <a:t> Align your upload schedule with when your audience is most active.</a:t>
            </a:r>
          </a:p>
          <a:p>
            <a:r>
              <a:rPr lang="en-US" b="1" dirty="0">
                <a:solidFill>
                  <a:schemeClr val="bg1"/>
                </a:solidFill>
              </a:rPr>
              <a:t>Tag wisely, not heavily</a:t>
            </a:r>
            <a:br>
              <a:rPr lang="en-US" dirty="0">
                <a:solidFill>
                  <a:schemeClr val="bg1"/>
                </a:solidFill>
              </a:rPr>
            </a:br>
            <a:r>
              <a:rPr lang="en-US" dirty="0">
                <a:solidFill>
                  <a:schemeClr val="bg1"/>
                </a:solidFill>
              </a:rPr>
              <a:t>Using the right, high-impact tags consistently outperforms simply adding lots of tags.</a:t>
            </a:r>
            <a:br>
              <a:rPr lang="en-US" dirty="0">
                <a:solidFill>
                  <a:schemeClr val="bg1"/>
                </a:solidFill>
              </a:rPr>
            </a:br>
            <a:r>
              <a:rPr lang="en-US" b="1" dirty="0">
                <a:solidFill>
                  <a:schemeClr val="bg1"/>
                </a:solidFill>
              </a:rPr>
              <a:t> Tip:</a:t>
            </a:r>
            <a:r>
              <a:rPr lang="en-US" dirty="0">
                <a:solidFill>
                  <a:schemeClr val="bg1"/>
                </a:solidFill>
              </a:rPr>
              <a:t> Find 5–10 highly relevant tags your audience actually searches for.</a:t>
            </a:r>
            <a:endParaRPr lang="en-IN" dirty="0">
              <a:solidFill>
                <a:schemeClr val="bg1"/>
              </a:solidFill>
            </a:endParaRPr>
          </a:p>
        </p:txBody>
      </p:sp>
    </p:spTree>
    <p:extLst>
      <p:ext uri="{BB962C8B-B14F-4D97-AF65-F5344CB8AC3E}">
        <p14:creationId xmlns:p14="http://schemas.microsoft.com/office/powerpoint/2010/main" val="1041233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FB41-6608-475C-9F17-17A465FA2AC5}"/>
              </a:ext>
            </a:extLst>
          </p:cNvPr>
          <p:cNvSpPr>
            <a:spLocks noGrp="1"/>
          </p:cNvSpPr>
          <p:nvPr>
            <p:ph type="title"/>
          </p:nvPr>
        </p:nvSpPr>
        <p:spPr/>
        <p:txBody>
          <a:bodyPr>
            <a:normAutofit/>
          </a:bodyPr>
          <a:lstStyle/>
          <a:p>
            <a:pPr algn="ctr"/>
            <a:r>
              <a:rPr lang="en-US" sz="4800" b="1" dirty="0">
                <a:solidFill>
                  <a:srgbClr val="FF0000"/>
                </a:solidFill>
              </a:rPr>
              <a:t>Insights</a:t>
            </a:r>
            <a:endParaRPr lang="en-IN" sz="4800" b="1" dirty="0">
              <a:solidFill>
                <a:srgbClr val="FF0000"/>
              </a:solidFill>
            </a:endParaRPr>
          </a:p>
        </p:txBody>
      </p:sp>
      <p:sp>
        <p:nvSpPr>
          <p:cNvPr id="3" name="Content Placeholder 2">
            <a:extLst>
              <a:ext uri="{FF2B5EF4-FFF2-40B4-BE49-F238E27FC236}">
                <a16:creationId xmlns:a16="http://schemas.microsoft.com/office/drawing/2014/main" id="{55345145-6C66-4521-B918-66C0A97A05B0}"/>
              </a:ext>
            </a:extLst>
          </p:cNvPr>
          <p:cNvSpPr>
            <a:spLocks noGrp="1"/>
          </p:cNvSpPr>
          <p:nvPr>
            <p:ph idx="1"/>
          </p:nvPr>
        </p:nvSpPr>
        <p:spPr/>
        <p:txBody>
          <a:bodyPr/>
          <a:lstStyle/>
          <a:p>
            <a:r>
              <a:rPr lang="en-US" b="1" dirty="0">
                <a:solidFill>
                  <a:schemeClr val="bg1"/>
                </a:solidFill>
              </a:rPr>
              <a:t>Top videos mix known faces &amp; fresh formats</a:t>
            </a:r>
            <a:br>
              <a:rPr lang="en-US" dirty="0">
                <a:solidFill>
                  <a:schemeClr val="bg1"/>
                </a:solidFill>
              </a:rPr>
            </a:br>
            <a:r>
              <a:rPr lang="en-US" dirty="0">
                <a:solidFill>
                  <a:schemeClr val="bg1"/>
                </a:solidFill>
              </a:rPr>
              <a:t>Netflix India’s most-watched videos often feature:</a:t>
            </a:r>
          </a:p>
          <a:p>
            <a:pPr>
              <a:buFont typeface="Arial" panose="020B0604020202020204" pitchFamily="34" charset="0"/>
              <a:buChar char="•"/>
            </a:pPr>
            <a:r>
              <a:rPr lang="en-US" dirty="0">
                <a:solidFill>
                  <a:schemeClr val="bg1"/>
                </a:solidFill>
              </a:rPr>
              <a:t>Big celebrity interviews</a:t>
            </a:r>
          </a:p>
          <a:p>
            <a:pPr>
              <a:buFont typeface="Arial" panose="020B0604020202020204" pitchFamily="34" charset="0"/>
              <a:buChar char="•"/>
            </a:pPr>
            <a:r>
              <a:rPr lang="en-US" dirty="0">
                <a:solidFill>
                  <a:schemeClr val="bg1"/>
                </a:solidFill>
              </a:rPr>
              <a:t>Behind-the-scenes or exclusive reveals</a:t>
            </a:r>
          </a:p>
          <a:p>
            <a:pPr>
              <a:buFont typeface="Arial" panose="020B0604020202020204" pitchFamily="34" charset="0"/>
              <a:buChar char="•"/>
            </a:pPr>
            <a:r>
              <a:rPr lang="en-US" dirty="0">
                <a:solidFill>
                  <a:schemeClr val="bg1"/>
                </a:solidFill>
              </a:rPr>
              <a:t>Moderately short, highly shareable formats</a:t>
            </a:r>
            <a:br>
              <a:rPr lang="en-US" dirty="0">
                <a:solidFill>
                  <a:schemeClr val="bg1"/>
                </a:solidFill>
              </a:rPr>
            </a:br>
            <a:r>
              <a:rPr lang="en-US" b="1" dirty="0">
                <a:solidFill>
                  <a:schemeClr val="bg1"/>
                </a:solidFill>
              </a:rPr>
              <a:t> Tip:</a:t>
            </a:r>
            <a:r>
              <a:rPr lang="en-US" dirty="0">
                <a:solidFill>
                  <a:schemeClr val="bg1"/>
                </a:solidFill>
              </a:rPr>
              <a:t> Invest in unique formats and recognizable faces to spark both curiosity and shares.</a:t>
            </a:r>
          </a:p>
          <a:p>
            <a:endParaRPr lang="en-IN" dirty="0">
              <a:solidFill>
                <a:schemeClr val="bg1"/>
              </a:solidFill>
            </a:endParaRPr>
          </a:p>
        </p:txBody>
      </p:sp>
    </p:spTree>
    <p:extLst>
      <p:ext uri="{BB962C8B-B14F-4D97-AF65-F5344CB8AC3E}">
        <p14:creationId xmlns:p14="http://schemas.microsoft.com/office/powerpoint/2010/main" val="80496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Yearly Video Publishing Trend &amp; Forecast ,Total Views Over Time ,Distribution of Video View Counts ,barChart ,actionButton ,actionButton ,actionButton ,actionButton ,actionButton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Channel Overview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pact of Video Duration on Views ,Do More Tags Bring More Views? ,Does Title Length Influence Views? ,Top Keywords Appearing in Titles ,Do Views Drive Comments? ,actionButton ,actionButton ,actionButton ,actionButton ,actionButton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Content Attributes &amp; Views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verage Engagement Rate by Day of Week ,clusteredBarChart ,clusteredBarChart ,Average Engagement Rate by Publishing Hour ,actionButton ,actionButton ,actionButton ,actionButton ,actionButton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Engagement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Performing Videos on Our Channel ,cardVisual ,cardVisual ,cardVisual ,cardVisual ,cardVisual ,cardVisual ,cardVisual ,cardVisual ,actionButton ,actionButton ,actionButton ,actionButton ,actionButton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Top Performing Videos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View Distribution by Video Type ,High-Performing Videos with Few Tags (≤2) ,Top 20 Tags Appearing Across Videos ,actionButton ,actionButton ,actionButton ,actionButton ,actionButton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Tag &amp; Type Analysis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TotalTime>
  <Words>609</Words>
  <Application>Microsoft Office PowerPoint</Application>
  <PresentationFormat>Widescreen</PresentationFormat>
  <Paragraphs>178</Paragraphs>
  <Slides>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Custom Design</vt:lpstr>
      <vt:lpstr>NETFLIX</vt:lpstr>
      <vt:lpstr>Insights</vt:lpstr>
      <vt:lpstr>Insights</vt:lpstr>
      <vt:lpstr>Insights</vt:lpstr>
      <vt:lpstr>Channel Overview</vt:lpstr>
      <vt:lpstr>Content Attributes &amp; Views</vt:lpstr>
      <vt:lpstr>Engagement Analysis</vt:lpstr>
      <vt:lpstr>Top Performing Videos</vt:lpstr>
      <vt:lpstr>Tag &amp; Type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devzsuresh1812@gmail.com</cp:lastModifiedBy>
  <cp:revision>8</cp:revision>
  <dcterms:created xsi:type="dcterms:W3CDTF">2016-09-04T11:54:55Z</dcterms:created>
  <dcterms:modified xsi:type="dcterms:W3CDTF">2025-07-22T18:03:12Z</dcterms:modified>
</cp:coreProperties>
</file>